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47"/>
  </p:notesMasterIdLst>
  <p:sldIdLst>
    <p:sldId id="256" r:id="rId2"/>
    <p:sldId id="257" r:id="rId3"/>
    <p:sldId id="259" r:id="rId4"/>
    <p:sldId id="301" r:id="rId5"/>
    <p:sldId id="304" r:id="rId6"/>
    <p:sldId id="258" r:id="rId7"/>
    <p:sldId id="273" r:id="rId8"/>
    <p:sldId id="261" r:id="rId9"/>
    <p:sldId id="275" r:id="rId10"/>
    <p:sldId id="274" r:id="rId11"/>
    <p:sldId id="262" r:id="rId12"/>
    <p:sldId id="260" r:id="rId13"/>
    <p:sldId id="276" r:id="rId14"/>
    <p:sldId id="277" r:id="rId15"/>
    <p:sldId id="278" r:id="rId16"/>
    <p:sldId id="263" r:id="rId17"/>
    <p:sldId id="279" r:id="rId18"/>
    <p:sldId id="307" r:id="rId19"/>
    <p:sldId id="281" r:id="rId20"/>
    <p:sldId id="283" r:id="rId21"/>
    <p:sldId id="284" r:id="rId22"/>
    <p:sldId id="285" r:id="rId23"/>
    <p:sldId id="280" r:id="rId24"/>
    <p:sldId id="286" r:id="rId25"/>
    <p:sldId id="266" r:id="rId26"/>
    <p:sldId id="287" r:id="rId27"/>
    <p:sldId id="267" r:id="rId28"/>
    <p:sldId id="288" r:id="rId29"/>
    <p:sldId id="268" r:id="rId30"/>
    <p:sldId id="289" r:id="rId31"/>
    <p:sldId id="305" r:id="rId32"/>
    <p:sldId id="269" r:id="rId33"/>
    <p:sldId id="270" r:id="rId34"/>
    <p:sldId id="290" r:id="rId35"/>
    <p:sldId id="306" r:id="rId36"/>
    <p:sldId id="271" r:id="rId37"/>
    <p:sldId id="291" r:id="rId38"/>
    <p:sldId id="292" r:id="rId39"/>
    <p:sldId id="293" r:id="rId40"/>
    <p:sldId id="298" r:id="rId41"/>
    <p:sldId id="299" r:id="rId42"/>
    <p:sldId id="300" r:id="rId43"/>
    <p:sldId id="294" r:id="rId44"/>
    <p:sldId id="295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36826F-17F5-1148-AC5E-F0102C1AEB00}">
          <p14:sldIdLst>
            <p14:sldId id="256"/>
            <p14:sldId id="257"/>
          </p14:sldIdLst>
        </p14:section>
        <p14:section name="Introduction" id="{FDF72E34-045B-5E40-92CE-2E457205830C}">
          <p14:sldIdLst>
            <p14:sldId id="259"/>
            <p14:sldId id="301"/>
          </p14:sldIdLst>
        </p14:section>
        <p14:section name="classification models" id="{770230A8-C326-8143-948C-D9C338403BBA}">
          <p14:sldIdLst>
            <p14:sldId id="304"/>
            <p14:sldId id="258"/>
            <p14:sldId id="273"/>
            <p14:sldId id="261"/>
            <p14:sldId id="275"/>
            <p14:sldId id="274"/>
            <p14:sldId id="262"/>
            <p14:sldId id="260"/>
            <p14:sldId id="276"/>
            <p14:sldId id="277"/>
            <p14:sldId id="278"/>
            <p14:sldId id="263"/>
            <p14:sldId id="279"/>
            <p14:sldId id="307"/>
            <p14:sldId id="281"/>
            <p14:sldId id="283"/>
            <p14:sldId id="284"/>
            <p14:sldId id="285"/>
          </p14:sldIdLst>
        </p14:section>
        <p14:section name="Augment" id="{072FE5C2-4996-C34E-8290-A8E3FCE340BE}">
          <p14:sldIdLst>
            <p14:sldId id="280"/>
            <p14:sldId id="286"/>
            <p14:sldId id="266"/>
            <p14:sldId id="287"/>
            <p14:sldId id="267"/>
            <p14:sldId id="288"/>
            <p14:sldId id="268"/>
            <p14:sldId id="289"/>
          </p14:sldIdLst>
        </p14:section>
        <p14:section name="Implementation" id="{18AE3DF8-36BF-9149-8FE4-13D883F24148}">
          <p14:sldIdLst>
            <p14:sldId id="305"/>
            <p14:sldId id="269"/>
            <p14:sldId id="270"/>
            <p14:sldId id="290"/>
          </p14:sldIdLst>
        </p14:section>
        <p14:section name="Results" id="{D527CCAD-F7D8-B34D-8109-81D1B0483844}">
          <p14:sldIdLst>
            <p14:sldId id="306"/>
            <p14:sldId id="271"/>
            <p14:sldId id="291"/>
            <p14:sldId id="292"/>
            <p14:sldId id="293"/>
            <p14:sldId id="298"/>
            <p14:sldId id="299"/>
            <p14:sldId id="300"/>
            <p14:sldId id="294"/>
            <p14:sldId id="29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1"/>
    <p:restoredTop sz="86438"/>
  </p:normalViewPr>
  <p:slideViewPr>
    <p:cSldViewPr snapToGrid="0" snapToObjects="1">
      <p:cViewPr varScale="1">
        <p:scale>
          <a:sx n="105" d="100"/>
          <a:sy n="105" d="100"/>
        </p:scale>
        <p:origin x="4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55520-4433-A742-9801-3125D1A299EC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09678-3DC9-3347-8EB1-315E6F210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09678-3DC9-3347-8EB1-315E6F2105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7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3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31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1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6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60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6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2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1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3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8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7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4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7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2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E18F-8D46-BF42-9D7B-2E0BA8C4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167" y="2283893"/>
            <a:ext cx="9017445" cy="229021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Retinopathy Detection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C3EF9-E6C0-6545-909A-DF6FE7090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Yurun</a:t>
            </a:r>
            <a:r>
              <a:rPr lang="en-US" dirty="0"/>
              <a:t> SONG</a:t>
            </a:r>
          </a:p>
          <a:p>
            <a:pPr algn="r"/>
            <a:r>
              <a:rPr lang="en-US" dirty="0"/>
              <a:t>MSc Advanced Computing</a:t>
            </a:r>
          </a:p>
        </p:txBody>
      </p:sp>
    </p:spTree>
    <p:extLst>
      <p:ext uri="{BB962C8B-B14F-4D97-AF65-F5344CB8AC3E}">
        <p14:creationId xmlns:p14="http://schemas.microsoft.com/office/powerpoint/2010/main" val="136672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041E-F23F-B24E-A5CD-C4AB5744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271BD8-8259-CF44-9D88-5CABF64F2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95" y="1905000"/>
            <a:ext cx="770297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1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5E17-D066-C54E-B379-DF7C10D8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3BE8-CEB6-5D44-AD8E-674243FD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164" y="1905000"/>
            <a:ext cx="4701604" cy="452018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output feature map shares the same weight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layer finds an adaptive and optimal way to adjust the weight of each feature map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 pooling to channel wise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connected layer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 linear)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connected layer with sigmoid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with input X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add SE layer into each block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5A54024-D1A2-3F40-8D46-BEBC72A7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"/>
          <a:stretch/>
        </p:blipFill>
        <p:spPr>
          <a:xfrm>
            <a:off x="7353568" y="1934694"/>
            <a:ext cx="4442719" cy="4276550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511377-E2D1-0E46-833A-6943F3751906}"/>
              </a:ext>
            </a:extLst>
          </p:cNvPr>
          <p:cNvSpPr/>
          <p:nvPr/>
        </p:nvSpPr>
        <p:spPr>
          <a:xfrm>
            <a:off x="8755969" y="2717138"/>
            <a:ext cx="3040318" cy="425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80B258-2798-154E-ABC3-8554EFE75B56}"/>
              </a:ext>
            </a:extLst>
          </p:cNvPr>
          <p:cNvSpPr/>
          <p:nvPr/>
        </p:nvSpPr>
        <p:spPr>
          <a:xfrm>
            <a:off x="8755969" y="3216166"/>
            <a:ext cx="3040318" cy="1537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348E9-DB37-814E-9733-8A86318551E6}"/>
              </a:ext>
            </a:extLst>
          </p:cNvPr>
          <p:cNvSpPr/>
          <p:nvPr/>
        </p:nvSpPr>
        <p:spPr>
          <a:xfrm>
            <a:off x="8755969" y="4827396"/>
            <a:ext cx="3040318" cy="4256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5540E-B8C3-0344-9F3C-96F4219F34F3}"/>
              </a:ext>
            </a:extLst>
          </p:cNvPr>
          <p:cNvSpPr txBox="1"/>
          <p:nvPr/>
        </p:nvSpPr>
        <p:spPr>
          <a:xfrm>
            <a:off x="8898828" y="624910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99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C2F-B165-FC42-A56A-C3042846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9640-16DC-F640-8C4A-180579DC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Architecture Search Network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Architecture Search for Mobile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searching the best model 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controller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(pre-defined)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Cells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4F45FF-EF6B-C04B-91B2-685D08C7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92990"/>
            <a:ext cx="4724569" cy="22441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30E2EA8-4282-6A43-94EE-4A999875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814667"/>
            <a:ext cx="4732940" cy="22008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9691BB4-958B-4149-9F4E-AAAB4C9F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89" y="3671316"/>
            <a:ext cx="4315020" cy="254586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FE82D8-3D2B-5C46-AB3E-C89FAA22E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72" y="3659886"/>
            <a:ext cx="2100227" cy="2553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11ECD-0A3C-EC41-8980-F7BED22AA785}"/>
              </a:ext>
            </a:extLst>
          </p:cNvPr>
          <p:cNvSpPr txBox="1"/>
          <p:nvPr/>
        </p:nvSpPr>
        <p:spPr>
          <a:xfrm>
            <a:off x="2514208" y="298490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167E8-164F-3F44-9BC3-FAFAE2FB72E3}"/>
              </a:ext>
            </a:extLst>
          </p:cNvPr>
          <p:cNvSpPr txBox="1"/>
          <p:nvPr/>
        </p:nvSpPr>
        <p:spPr>
          <a:xfrm>
            <a:off x="2232079" y="629812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1EC70FD-85B2-A049-AF9E-F64331E48493}"/>
              </a:ext>
            </a:extLst>
          </p:cNvPr>
          <p:cNvSpPr txBox="1"/>
          <p:nvPr/>
        </p:nvSpPr>
        <p:spPr>
          <a:xfrm>
            <a:off x="8299373" y="294626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B64F241-85B1-684B-B497-E90C47D38F8D}"/>
              </a:ext>
            </a:extLst>
          </p:cNvPr>
          <p:cNvSpPr txBox="1"/>
          <p:nvPr/>
        </p:nvSpPr>
        <p:spPr>
          <a:xfrm>
            <a:off x="8299373" y="625957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9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C2F-B165-FC42-A56A-C3042846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9640-16DC-F640-8C4A-180579DC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3088"/>
            <a:ext cx="8915400" cy="46608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(Efficiency)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(pre-defined)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MBConv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(Mobile inverted Bottleneck Block)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evolution from inverted residual bottleneck (MobileV2)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expand_ratio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9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1C6D932-DFF5-4EAB-9FB1-5073B3305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8574" y="3962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387D019-87A1-444C-A825-34549D05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6" y="751740"/>
            <a:ext cx="4135811" cy="203688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EF3359C-DCEB-B342-A4DE-205E372D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16" y="4050453"/>
            <a:ext cx="5303959" cy="171052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B0C03-BF9B-1445-A01C-ED16502F0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562" y="1144429"/>
            <a:ext cx="3166362" cy="42359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E7CC63C-07AA-CB4A-9BC6-D4EB97609EA8}"/>
              </a:ext>
            </a:extLst>
          </p:cNvPr>
          <p:cNvSpPr txBox="1"/>
          <p:nvPr/>
        </p:nvSpPr>
        <p:spPr>
          <a:xfrm>
            <a:off x="2659718" y="29611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EA3CEF-CD9A-0C45-972E-2C00D8D3E12F}"/>
              </a:ext>
            </a:extLst>
          </p:cNvPr>
          <p:cNvSpPr txBox="1"/>
          <p:nvPr/>
        </p:nvSpPr>
        <p:spPr>
          <a:xfrm>
            <a:off x="2851532" y="592159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A73786-69DF-CC4A-9866-31781ECEE7C8}"/>
              </a:ext>
            </a:extLst>
          </p:cNvPr>
          <p:cNvSpPr txBox="1"/>
          <p:nvPr/>
        </p:nvSpPr>
        <p:spPr>
          <a:xfrm>
            <a:off x="8456166" y="558124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7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7AEA-7884-F547-B006-29A0E68F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ACEC8-948C-BD47-B3CF-A1147814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99488"/>
            <a:ext cx="8915400" cy="395020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doesn’t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a consistent gain with the increasing dimension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𝛽 = 1, swish is equivalent to the Sigmoid-weighted Linear Unit 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𝛽 = 0, it becomes the scaled linear function f(x) = x/2 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𝛽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close to infinity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sigmoid component approaches a 0-1 function and swish turns to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smooth function that non-linearly interpolates between the linear function and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98804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85B-7106-FE4C-B934-7940A097B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zh-CN" altLang="en-US" dirty="0"/>
              <a:t>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FF2531-E951-43FC-9A86-B69EBE10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 = x * 𝜎 (𝛽x)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𝜎  is the sigmoid function and 𝛽 is a parameter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ReLU6 in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a map&#10;">
            <a:extLst>
              <a:ext uri="{FF2B5EF4-FFF2-40B4-BE49-F238E27FC236}">
                <a16:creationId xmlns:a16="http://schemas.microsoft.com/office/drawing/2014/main" id="{34B290D2-0461-7845-9CC2-5AC49FFC19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963095"/>
            <a:ext cx="6953577" cy="4606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EC245-F2D2-0646-B557-F6A33BF8121C}"/>
              </a:ext>
            </a:extLst>
          </p:cNvPr>
          <p:cNvSpPr txBox="1"/>
          <p:nvPr/>
        </p:nvSpPr>
        <p:spPr>
          <a:xfrm>
            <a:off x="7892499" y="570818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1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E3D83-E8C4-CC45-B4F2-07AF900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EB7B-6B70-9D49-A690-264217FB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 Baseline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Searched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larger FLOPS allowance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Scaling method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 another 7 models from B0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 in  5 out of 8 datasets</a:t>
            </a:r>
          </a:p>
        </p:txBody>
      </p:sp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BD3EFE01-EF22-154C-9C8B-BE86E43E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967404"/>
            <a:ext cx="5451627" cy="2603150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FF0B9-C44F-C347-A2DF-0141C380EDF3}"/>
              </a:ext>
            </a:extLst>
          </p:cNvPr>
          <p:cNvSpPr txBox="1"/>
          <p:nvPr/>
        </p:nvSpPr>
        <p:spPr>
          <a:xfrm>
            <a:off x="7876032" y="4830750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EfficientNet-B0 Baseline [7]</a:t>
            </a:r>
          </a:p>
        </p:txBody>
      </p:sp>
    </p:spTree>
    <p:extLst>
      <p:ext uri="{BB962C8B-B14F-4D97-AF65-F5344CB8AC3E}">
        <p14:creationId xmlns:p14="http://schemas.microsoft.com/office/powerpoint/2010/main" val="411106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4BC2-9999-B941-9359-4B2FD48B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A1C8-A961-0747-B05E-0012B2A8E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09" y="2032789"/>
            <a:ext cx="8915400" cy="377762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</a:t>
            </a: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MBConv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SE layer is the foundation 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 Conv with SE layer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ReLU6 with Swish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BN after each Conv layer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Multipliers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Multiplier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Multiplier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 Multiplier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0A9A90-9D62-954E-AA5C-FAD097D1D05F}"/>
              </a:ext>
            </a:extLst>
          </p:cNvPr>
          <p:cNvSpPr/>
          <p:nvPr/>
        </p:nvSpPr>
        <p:spPr>
          <a:xfrm>
            <a:off x="8295699" y="1716741"/>
            <a:ext cx="1801906" cy="60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 1x1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EB77FE-E590-BB41-9E42-996DD10C544C}"/>
              </a:ext>
            </a:extLst>
          </p:cNvPr>
          <p:cNvSpPr/>
          <p:nvPr/>
        </p:nvSpPr>
        <p:spPr>
          <a:xfrm>
            <a:off x="8295699" y="2809372"/>
            <a:ext cx="1801906" cy="60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DW 3x3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CE0AAA-0F4D-2D48-8D55-2BC7477C4475}"/>
              </a:ext>
            </a:extLst>
          </p:cNvPr>
          <p:cNvSpPr/>
          <p:nvPr/>
        </p:nvSpPr>
        <p:spPr>
          <a:xfrm>
            <a:off x="8295699" y="3880417"/>
            <a:ext cx="1801906" cy="60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Layer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FE96B-96AD-684E-99BB-765F635848F2}"/>
              </a:ext>
            </a:extLst>
          </p:cNvPr>
          <p:cNvSpPr/>
          <p:nvPr/>
        </p:nvSpPr>
        <p:spPr>
          <a:xfrm>
            <a:off x="8295699" y="4973048"/>
            <a:ext cx="1801906" cy="605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 1x1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7B4CF-E466-3146-BA2B-F8800169DC28}"/>
              </a:ext>
            </a:extLst>
          </p:cNvPr>
          <p:cNvSpPr txBox="1"/>
          <p:nvPr/>
        </p:nvSpPr>
        <p:spPr>
          <a:xfrm>
            <a:off x="8295699" y="633167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MBConv6 (3x3)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C167AF-6A4C-3A43-B253-03BBA530691A}"/>
              </a:ext>
            </a:extLst>
          </p:cNvPr>
          <p:cNvCxnSpPr>
            <a:endCxn id="4" idx="0"/>
          </p:cNvCxnSpPr>
          <p:nvPr/>
        </p:nvCxnSpPr>
        <p:spPr>
          <a:xfrm>
            <a:off x="9196652" y="940158"/>
            <a:ext cx="0" cy="77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A0696A-40AB-6B48-BAAF-E07B57BA144A}"/>
              </a:ext>
            </a:extLst>
          </p:cNvPr>
          <p:cNvCxnSpPr/>
          <p:nvPr/>
        </p:nvCxnSpPr>
        <p:spPr>
          <a:xfrm>
            <a:off x="9195642" y="2032789"/>
            <a:ext cx="0" cy="77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2B68CC-000B-2F46-8E19-408601961C56}"/>
              </a:ext>
            </a:extLst>
          </p:cNvPr>
          <p:cNvCxnSpPr/>
          <p:nvPr/>
        </p:nvCxnSpPr>
        <p:spPr>
          <a:xfrm>
            <a:off x="9168874" y="3111931"/>
            <a:ext cx="0" cy="77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302A7-FBAE-5C41-92EE-85EB1EE6AFCF}"/>
              </a:ext>
            </a:extLst>
          </p:cNvPr>
          <p:cNvCxnSpPr>
            <a:cxnSpLocks/>
          </p:cNvCxnSpPr>
          <p:nvPr/>
        </p:nvCxnSpPr>
        <p:spPr>
          <a:xfrm>
            <a:off x="9168874" y="4340180"/>
            <a:ext cx="0" cy="63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727BA0-9A9D-8145-A0B3-E0BFA5D75F29}"/>
              </a:ext>
            </a:extLst>
          </p:cNvPr>
          <p:cNvCxnSpPr/>
          <p:nvPr/>
        </p:nvCxnSpPr>
        <p:spPr>
          <a:xfrm>
            <a:off x="9154985" y="5578166"/>
            <a:ext cx="0" cy="77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A18FA63F-6847-EA4F-9E8A-B924DBAF6FB2}"/>
              </a:ext>
            </a:extLst>
          </p:cNvPr>
          <p:cNvSpPr/>
          <p:nvPr/>
        </p:nvSpPr>
        <p:spPr>
          <a:xfrm rot="10800000">
            <a:off x="9125200" y="1160901"/>
            <a:ext cx="1944809" cy="4868214"/>
          </a:xfrm>
          <a:custGeom>
            <a:avLst/>
            <a:gdLst>
              <a:gd name="connsiteX0" fmla="*/ 1893194 w 1893194"/>
              <a:gd name="connsiteY0" fmla="*/ 0 h 4546414"/>
              <a:gd name="connsiteX1" fmla="*/ 1803042 w 1893194"/>
              <a:gd name="connsiteY1" fmla="*/ 12879 h 4546414"/>
              <a:gd name="connsiteX2" fmla="*/ 1674253 w 1893194"/>
              <a:gd name="connsiteY2" fmla="*/ 25757 h 4546414"/>
              <a:gd name="connsiteX3" fmla="*/ 1609859 w 1893194"/>
              <a:gd name="connsiteY3" fmla="*/ 38636 h 4546414"/>
              <a:gd name="connsiteX4" fmla="*/ 1493949 w 1893194"/>
              <a:gd name="connsiteY4" fmla="*/ 51515 h 4546414"/>
              <a:gd name="connsiteX5" fmla="*/ 1403797 w 1893194"/>
              <a:gd name="connsiteY5" fmla="*/ 64394 h 4546414"/>
              <a:gd name="connsiteX6" fmla="*/ 1365160 w 1893194"/>
              <a:gd name="connsiteY6" fmla="*/ 77273 h 4546414"/>
              <a:gd name="connsiteX7" fmla="*/ 1159098 w 1893194"/>
              <a:gd name="connsiteY7" fmla="*/ 103031 h 4546414"/>
              <a:gd name="connsiteX8" fmla="*/ 1107583 w 1893194"/>
              <a:gd name="connsiteY8" fmla="*/ 115910 h 4546414"/>
              <a:gd name="connsiteX9" fmla="*/ 927279 w 1893194"/>
              <a:gd name="connsiteY9" fmla="*/ 141667 h 4546414"/>
              <a:gd name="connsiteX10" fmla="*/ 850005 w 1893194"/>
              <a:gd name="connsiteY10" fmla="*/ 167425 h 4546414"/>
              <a:gd name="connsiteX11" fmla="*/ 811369 w 1893194"/>
              <a:gd name="connsiteY11" fmla="*/ 180304 h 4546414"/>
              <a:gd name="connsiteX12" fmla="*/ 746974 w 1893194"/>
              <a:gd name="connsiteY12" fmla="*/ 206062 h 4546414"/>
              <a:gd name="connsiteX13" fmla="*/ 631064 w 1893194"/>
              <a:gd name="connsiteY13" fmla="*/ 244698 h 4546414"/>
              <a:gd name="connsiteX14" fmla="*/ 528033 w 1893194"/>
              <a:gd name="connsiteY14" fmla="*/ 283335 h 4546414"/>
              <a:gd name="connsiteX15" fmla="*/ 334850 w 1893194"/>
              <a:gd name="connsiteY15" fmla="*/ 399245 h 4546414"/>
              <a:gd name="connsiteX16" fmla="*/ 244698 w 1893194"/>
              <a:gd name="connsiteY16" fmla="*/ 489397 h 4546414"/>
              <a:gd name="connsiteX17" fmla="*/ 206062 w 1893194"/>
              <a:gd name="connsiteY17" fmla="*/ 540912 h 4546414"/>
              <a:gd name="connsiteX18" fmla="*/ 180304 w 1893194"/>
              <a:gd name="connsiteY18" fmla="*/ 579549 h 4546414"/>
              <a:gd name="connsiteX19" fmla="*/ 77273 w 1893194"/>
              <a:gd name="connsiteY19" fmla="*/ 721217 h 4546414"/>
              <a:gd name="connsiteX20" fmla="*/ 51515 w 1893194"/>
              <a:gd name="connsiteY20" fmla="*/ 772732 h 4546414"/>
              <a:gd name="connsiteX21" fmla="*/ 38636 w 1893194"/>
              <a:gd name="connsiteY21" fmla="*/ 837126 h 4546414"/>
              <a:gd name="connsiteX22" fmla="*/ 25757 w 1893194"/>
              <a:gd name="connsiteY22" fmla="*/ 875763 h 4546414"/>
              <a:gd name="connsiteX23" fmla="*/ 12879 w 1893194"/>
              <a:gd name="connsiteY23" fmla="*/ 1004552 h 4546414"/>
              <a:gd name="connsiteX24" fmla="*/ 0 w 1893194"/>
              <a:gd name="connsiteY24" fmla="*/ 1107583 h 4546414"/>
              <a:gd name="connsiteX25" fmla="*/ 12879 w 1893194"/>
              <a:gd name="connsiteY25" fmla="*/ 2034862 h 4546414"/>
              <a:gd name="connsiteX26" fmla="*/ 25757 w 1893194"/>
              <a:gd name="connsiteY26" fmla="*/ 2189408 h 4546414"/>
              <a:gd name="connsiteX27" fmla="*/ 38636 w 1893194"/>
              <a:gd name="connsiteY27" fmla="*/ 2395470 h 4546414"/>
              <a:gd name="connsiteX28" fmla="*/ 51515 w 1893194"/>
              <a:gd name="connsiteY28" fmla="*/ 2524259 h 4546414"/>
              <a:gd name="connsiteX29" fmla="*/ 90152 w 1893194"/>
              <a:gd name="connsiteY29" fmla="*/ 2987898 h 4546414"/>
              <a:gd name="connsiteX30" fmla="*/ 128788 w 1893194"/>
              <a:gd name="connsiteY30" fmla="*/ 3219718 h 4546414"/>
              <a:gd name="connsiteX31" fmla="*/ 141667 w 1893194"/>
              <a:gd name="connsiteY31" fmla="*/ 3296991 h 4546414"/>
              <a:gd name="connsiteX32" fmla="*/ 180304 w 1893194"/>
              <a:gd name="connsiteY32" fmla="*/ 3438659 h 4546414"/>
              <a:gd name="connsiteX33" fmla="*/ 193183 w 1893194"/>
              <a:gd name="connsiteY33" fmla="*/ 3490174 h 4546414"/>
              <a:gd name="connsiteX34" fmla="*/ 206062 w 1893194"/>
              <a:gd name="connsiteY34" fmla="*/ 3528811 h 4546414"/>
              <a:gd name="connsiteX35" fmla="*/ 218940 w 1893194"/>
              <a:gd name="connsiteY35" fmla="*/ 3580326 h 4546414"/>
              <a:gd name="connsiteX36" fmla="*/ 244698 w 1893194"/>
              <a:gd name="connsiteY36" fmla="*/ 3657600 h 4546414"/>
              <a:gd name="connsiteX37" fmla="*/ 257577 w 1893194"/>
              <a:gd name="connsiteY37" fmla="*/ 3696236 h 4546414"/>
              <a:gd name="connsiteX38" fmla="*/ 283335 w 1893194"/>
              <a:gd name="connsiteY38" fmla="*/ 3747752 h 4546414"/>
              <a:gd name="connsiteX39" fmla="*/ 334850 w 1893194"/>
              <a:gd name="connsiteY39" fmla="*/ 3863662 h 4546414"/>
              <a:gd name="connsiteX40" fmla="*/ 347729 w 1893194"/>
              <a:gd name="connsiteY40" fmla="*/ 3928056 h 4546414"/>
              <a:gd name="connsiteX41" fmla="*/ 399245 w 1893194"/>
              <a:gd name="connsiteY41" fmla="*/ 4018208 h 4546414"/>
              <a:gd name="connsiteX42" fmla="*/ 437881 w 1893194"/>
              <a:gd name="connsiteY42" fmla="*/ 4095481 h 4546414"/>
              <a:gd name="connsiteX43" fmla="*/ 476518 w 1893194"/>
              <a:gd name="connsiteY43" fmla="*/ 4134118 h 4546414"/>
              <a:gd name="connsiteX44" fmla="*/ 515155 w 1893194"/>
              <a:gd name="connsiteY44" fmla="*/ 4185634 h 4546414"/>
              <a:gd name="connsiteX45" fmla="*/ 631064 w 1893194"/>
              <a:gd name="connsiteY45" fmla="*/ 4288664 h 4546414"/>
              <a:gd name="connsiteX46" fmla="*/ 682580 w 1893194"/>
              <a:gd name="connsiteY46" fmla="*/ 4327301 h 4546414"/>
              <a:gd name="connsiteX47" fmla="*/ 721217 w 1893194"/>
              <a:gd name="connsiteY47" fmla="*/ 4353059 h 4546414"/>
              <a:gd name="connsiteX48" fmla="*/ 798490 w 1893194"/>
              <a:gd name="connsiteY48" fmla="*/ 4417453 h 4546414"/>
              <a:gd name="connsiteX49" fmla="*/ 875763 w 1893194"/>
              <a:gd name="connsiteY49" fmla="*/ 4443211 h 4546414"/>
              <a:gd name="connsiteX50" fmla="*/ 953036 w 1893194"/>
              <a:gd name="connsiteY50" fmla="*/ 4481848 h 4546414"/>
              <a:gd name="connsiteX51" fmla="*/ 1133340 w 1893194"/>
              <a:gd name="connsiteY51" fmla="*/ 4520484 h 4546414"/>
              <a:gd name="connsiteX52" fmla="*/ 1365160 w 1893194"/>
              <a:gd name="connsiteY52" fmla="*/ 4533363 h 4546414"/>
              <a:gd name="connsiteX53" fmla="*/ 1803042 w 1893194"/>
              <a:gd name="connsiteY53" fmla="*/ 4546242 h 45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93194" h="4546414">
                <a:moveTo>
                  <a:pt x="1893194" y="0"/>
                </a:moveTo>
                <a:cubicBezTo>
                  <a:pt x="1863143" y="4293"/>
                  <a:pt x="1833190" y="9332"/>
                  <a:pt x="1803042" y="12879"/>
                </a:cubicBezTo>
                <a:cubicBezTo>
                  <a:pt x="1760194" y="17920"/>
                  <a:pt x="1717018" y="20055"/>
                  <a:pt x="1674253" y="25757"/>
                </a:cubicBezTo>
                <a:cubicBezTo>
                  <a:pt x="1652555" y="28650"/>
                  <a:pt x="1631529" y="35540"/>
                  <a:pt x="1609859" y="38636"/>
                </a:cubicBezTo>
                <a:cubicBezTo>
                  <a:pt x="1571375" y="44134"/>
                  <a:pt x="1532523" y="46693"/>
                  <a:pt x="1493949" y="51515"/>
                </a:cubicBezTo>
                <a:cubicBezTo>
                  <a:pt x="1463828" y="55280"/>
                  <a:pt x="1433848" y="60101"/>
                  <a:pt x="1403797" y="64394"/>
                </a:cubicBezTo>
                <a:cubicBezTo>
                  <a:pt x="1390918" y="68687"/>
                  <a:pt x="1378412" y="74328"/>
                  <a:pt x="1365160" y="77273"/>
                </a:cubicBezTo>
                <a:cubicBezTo>
                  <a:pt x="1299798" y="91798"/>
                  <a:pt x="1223880" y="96553"/>
                  <a:pt x="1159098" y="103031"/>
                </a:cubicBezTo>
                <a:cubicBezTo>
                  <a:pt x="1141926" y="107324"/>
                  <a:pt x="1125105" y="113407"/>
                  <a:pt x="1107583" y="115910"/>
                </a:cubicBezTo>
                <a:cubicBezTo>
                  <a:pt x="993661" y="132184"/>
                  <a:pt x="1007325" y="117653"/>
                  <a:pt x="927279" y="141667"/>
                </a:cubicBezTo>
                <a:cubicBezTo>
                  <a:pt x="901273" y="149469"/>
                  <a:pt x="875763" y="158839"/>
                  <a:pt x="850005" y="167425"/>
                </a:cubicBezTo>
                <a:cubicBezTo>
                  <a:pt x="837126" y="171718"/>
                  <a:pt x="823973" y="175262"/>
                  <a:pt x="811369" y="180304"/>
                </a:cubicBezTo>
                <a:cubicBezTo>
                  <a:pt x="789904" y="188890"/>
                  <a:pt x="768746" y="198286"/>
                  <a:pt x="746974" y="206062"/>
                </a:cubicBezTo>
                <a:cubicBezTo>
                  <a:pt x="708620" y="219760"/>
                  <a:pt x="667491" y="226484"/>
                  <a:pt x="631064" y="244698"/>
                </a:cubicBezTo>
                <a:cubicBezTo>
                  <a:pt x="563717" y="278372"/>
                  <a:pt x="598174" y="265800"/>
                  <a:pt x="528033" y="283335"/>
                </a:cubicBezTo>
                <a:cubicBezTo>
                  <a:pt x="467058" y="313823"/>
                  <a:pt x="381472" y="352623"/>
                  <a:pt x="334850" y="399245"/>
                </a:cubicBezTo>
                <a:cubicBezTo>
                  <a:pt x="304799" y="429296"/>
                  <a:pt x="270197" y="455398"/>
                  <a:pt x="244698" y="489397"/>
                </a:cubicBezTo>
                <a:cubicBezTo>
                  <a:pt x="231819" y="506569"/>
                  <a:pt x="218538" y="523446"/>
                  <a:pt x="206062" y="540912"/>
                </a:cubicBezTo>
                <a:cubicBezTo>
                  <a:pt x="197065" y="553507"/>
                  <a:pt x="189408" y="567031"/>
                  <a:pt x="180304" y="579549"/>
                </a:cubicBezTo>
                <a:cubicBezTo>
                  <a:pt x="175780" y="585770"/>
                  <a:pt x="97265" y="686231"/>
                  <a:pt x="77273" y="721217"/>
                </a:cubicBezTo>
                <a:cubicBezTo>
                  <a:pt x="67748" y="737886"/>
                  <a:pt x="60101" y="755560"/>
                  <a:pt x="51515" y="772732"/>
                </a:cubicBezTo>
                <a:cubicBezTo>
                  <a:pt x="47222" y="794197"/>
                  <a:pt x="43945" y="815890"/>
                  <a:pt x="38636" y="837126"/>
                </a:cubicBezTo>
                <a:cubicBezTo>
                  <a:pt x="35343" y="850296"/>
                  <a:pt x="27821" y="862345"/>
                  <a:pt x="25757" y="875763"/>
                </a:cubicBezTo>
                <a:cubicBezTo>
                  <a:pt x="19197" y="918405"/>
                  <a:pt x="17643" y="961672"/>
                  <a:pt x="12879" y="1004552"/>
                </a:cubicBezTo>
                <a:cubicBezTo>
                  <a:pt x="9057" y="1038951"/>
                  <a:pt x="4293" y="1073239"/>
                  <a:pt x="0" y="1107583"/>
                </a:cubicBezTo>
                <a:cubicBezTo>
                  <a:pt x="4293" y="1416676"/>
                  <a:pt x="5521" y="1725827"/>
                  <a:pt x="12879" y="2034862"/>
                </a:cubicBezTo>
                <a:cubicBezTo>
                  <a:pt x="14109" y="2086541"/>
                  <a:pt x="22074" y="2137845"/>
                  <a:pt x="25757" y="2189408"/>
                </a:cubicBezTo>
                <a:cubicBezTo>
                  <a:pt x="30660" y="2258054"/>
                  <a:pt x="33358" y="2326851"/>
                  <a:pt x="38636" y="2395470"/>
                </a:cubicBezTo>
                <a:cubicBezTo>
                  <a:pt x="41945" y="2438487"/>
                  <a:pt x="48206" y="2481242"/>
                  <a:pt x="51515" y="2524259"/>
                </a:cubicBezTo>
                <a:cubicBezTo>
                  <a:pt x="62743" y="2670221"/>
                  <a:pt x="66364" y="2845168"/>
                  <a:pt x="90152" y="2987898"/>
                </a:cubicBezTo>
                <a:lnTo>
                  <a:pt x="128788" y="3219718"/>
                </a:lnTo>
                <a:cubicBezTo>
                  <a:pt x="133081" y="3245476"/>
                  <a:pt x="133409" y="3272218"/>
                  <a:pt x="141667" y="3296991"/>
                </a:cubicBezTo>
                <a:cubicBezTo>
                  <a:pt x="165741" y="3369212"/>
                  <a:pt x="151253" y="3322457"/>
                  <a:pt x="180304" y="3438659"/>
                </a:cubicBezTo>
                <a:cubicBezTo>
                  <a:pt x="184597" y="3455831"/>
                  <a:pt x="187586" y="3473382"/>
                  <a:pt x="193183" y="3490174"/>
                </a:cubicBezTo>
                <a:cubicBezTo>
                  <a:pt x="197476" y="3503053"/>
                  <a:pt x="202333" y="3515758"/>
                  <a:pt x="206062" y="3528811"/>
                </a:cubicBezTo>
                <a:cubicBezTo>
                  <a:pt x="210924" y="3545830"/>
                  <a:pt x="213854" y="3563372"/>
                  <a:pt x="218940" y="3580326"/>
                </a:cubicBezTo>
                <a:cubicBezTo>
                  <a:pt x="226742" y="3606332"/>
                  <a:pt x="236112" y="3631842"/>
                  <a:pt x="244698" y="3657600"/>
                </a:cubicBezTo>
                <a:cubicBezTo>
                  <a:pt x="248991" y="3670479"/>
                  <a:pt x="251506" y="3684094"/>
                  <a:pt x="257577" y="3696236"/>
                </a:cubicBezTo>
                <a:cubicBezTo>
                  <a:pt x="266163" y="3713408"/>
                  <a:pt x="275538" y="3730208"/>
                  <a:pt x="283335" y="3747752"/>
                </a:cubicBezTo>
                <a:cubicBezTo>
                  <a:pt x="349122" y="3895771"/>
                  <a:pt x="271434" y="3736824"/>
                  <a:pt x="334850" y="3863662"/>
                </a:cubicBezTo>
                <a:cubicBezTo>
                  <a:pt x="339143" y="3885127"/>
                  <a:pt x="340807" y="3907290"/>
                  <a:pt x="347729" y="3928056"/>
                </a:cubicBezTo>
                <a:cubicBezTo>
                  <a:pt x="358623" y="3960738"/>
                  <a:pt x="380401" y="3989943"/>
                  <a:pt x="399245" y="4018208"/>
                </a:cubicBezTo>
                <a:cubicBezTo>
                  <a:pt x="412152" y="4056930"/>
                  <a:pt x="410142" y="4062194"/>
                  <a:pt x="437881" y="4095481"/>
                </a:cubicBezTo>
                <a:cubicBezTo>
                  <a:pt x="449541" y="4109473"/>
                  <a:pt x="464665" y="4120289"/>
                  <a:pt x="476518" y="4134118"/>
                </a:cubicBezTo>
                <a:cubicBezTo>
                  <a:pt x="490487" y="4150415"/>
                  <a:pt x="500796" y="4169679"/>
                  <a:pt x="515155" y="4185634"/>
                </a:cubicBezTo>
                <a:cubicBezTo>
                  <a:pt x="598145" y="4277845"/>
                  <a:pt x="564340" y="4241004"/>
                  <a:pt x="631064" y="4288664"/>
                </a:cubicBezTo>
                <a:cubicBezTo>
                  <a:pt x="648531" y="4301140"/>
                  <a:pt x="665113" y="4314825"/>
                  <a:pt x="682580" y="4327301"/>
                </a:cubicBezTo>
                <a:cubicBezTo>
                  <a:pt x="695175" y="4336298"/>
                  <a:pt x="709326" y="4343150"/>
                  <a:pt x="721217" y="4353059"/>
                </a:cubicBezTo>
                <a:cubicBezTo>
                  <a:pt x="755880" y="4381944"/>
                  <a:pt x="757377" y="4399181"/>
                  <a:pt x="798490" y="4417453"/>
                </a:cubicBezTo>
                <a:cubicBezTo>
                  <a:pt x="823301" y="4428480"/>
                  <a:pt x="853172" y="4428150"/>
                  <a:pt x="875763" y="4443211"/>
                </a:cubicBezTo>
                <a:cubicBezTo>
                  <a:pt x="916340" y="4470263"/>
                  <a:pt x="907920" y="4469544"/>
                  <a:pt x="953036" y="4481848"/>
                </a:cubicBezTo>
                <a:cubicBezTo>
                  <a:pt x="999069" y="4494402"/>
                  <a:pt x="1081879" y="4516196"/>
                  <a:pt x="1133340" y="4520484"/>
                </a:cubicBezTo>
                <a:cubicBezTo>
                  <a:pt x="1210465" y="4526911"/>
                  <a:pt x="1287869" y="4529399"/>
                  <a:pt x="1365160" y="4533363"/>
                </a:cubicBezTo>
                <a:cubicBezTo>
                  <a:pt x="1668062" y="4548897"/>
                  <a:pt x="1559770" y="4546242"/>
                  <a:pt x="1803042" y="45462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EE9C0A-3B85-3943-ACF0-C342E3EF3860}"/>
              </a:ext>
            </a:extLst>
          </p:cNvPr>
          <p:cNvSpPr txBox="1"/>
          <p:nvPr/>
        </p:nvSpPr>
        <p:spPr>
          <a:xfrm>
            <a:off x="6897278" y="1247521"/>
            <a:ext cx="12853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</a:t>
            </a:r>
          </a:p>
          <a:p>
            <a:pPr algn="ctr"/>
            <a:r>
              <a:rPr lang="en-US" dirty="0"/>
              <a:t>	</a:t>
            </a:r>
          </a:p>
          <a:p>
            <a:pPr algn="ctr"/>
            <a:r>
              <a:rPr lang="en-US" dirty="0"/>
              <a:t>	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	6n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	6n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	n</a:t>
            </a:r>
          </a:p>
        </p:txBody>
      </p:sp>
    </p:spTree>
    <p:extLst>
      <p:ext uri="{BB962C8B-B14F-4D97-AF65-F5344CB8AC3E}">
        <p14:creationId xmlns:p14="http://schemas.microsoft.com/office/powerpoint/2010/main" val="40866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78A4-FEF9-3742-8236-5BAB3E52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34FB-196A-CD41-A7F5-BA3DD4AC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9132"/>
            <a:ext cx="8915400" cy="448475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challenges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8872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BC69-716F-F84E-808B-C2401B78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D2D6-6286-3743-9765-7FC51404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814907"/>
            <a:ext cx="3650278" cy="43979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en-GB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faster to reach saturation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vanishing gradient 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iminishing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accuracy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deep neural network.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fined-grained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accuracy gain diminishes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very high resolutions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B80F4F-DEF9-954C-8AEB-AF646C37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814907"/>
            <a:ext cx="6953577" cy="2903119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34CCF-750C-EF4E-AFD7-86EF0D9432E3}"/>
              </a:ext>
            </a:extLst>
          </p:cNvPr>
          <p:cNvSpPr txBox="1"/>
          <p:nvPr/>
        </p:nvSpPr>
        <p:spPr>
          <a:xfrm>
            <a:off x="7119140" y="49021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0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BC69-716F-F84E-808B-C2401B78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D2D6-6286-3743-9765-7FC51404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1905000"/>
            <a:ext cx="4412044" cy="467868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Scaling methods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(d)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coefficient 𝛼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 (w)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coefficient 𝛽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(r)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coefficient 𝛾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scaling coefficient 𝜙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allowance  of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(FLOPS)</a:t>
            </a:r>
          </a:p>
          <a:p>
            <a:pPr lvl="2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multiplier.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5C08FE-7B12-3A44-9ABE-9A62EF75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18" y="1905000"/>
            <a:ext cx="4803611" cy="250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22287-A42A-784F-BAF3-751BFE0F7AFA}"/>
              </a:ext>
            </a:extLst>
          </p:cNvPr>
          <p:cNvSpPr txBox="1"/>
          <p:nvPr/>
        </p:nvSpPr>
        <p:spPr>
          <a:xfrm>
            <a:off x="6761618" y="4734045"/>
            <a:ext cx="4894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quadruple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quadruple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FLOPS,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44437-5158-1044-BD83-FA28598A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2482D-F6DF-A848-A8CB-1C930B78B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Up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achieve new state-of-the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for 5 out of 8 datasets, with 9.6x fewer parameters on average.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B798F4F-36CA-1C4F-A828-64CC9F0F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28" y="645106"/>
            <a:ext cx="3438002" cy="26988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EFF98-C264-FD4E-80C4-4E3CAB69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91" y="3563623"/>
            <a:ext cx="3233139" cy="2497600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D6898-105C-1744-8957-753EB7F5D3EB}"/>
              </a:ext>
            </a:extLst>
          </p:cNvPr>
          <p:cNvSpPr txBox="1"/>
          <p:nvPr/>
        </p:nvSpPr>
        <p:spPr>
          <a:xfrm>
            <a:off x="8179923" y="613413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0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E2CF-4B32-CE46-9E46-E1989C4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797B7-F311-AE4F-B6F5-DB7744FE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8"/>
            <a:ext cx="8915400" cy="50800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automatic way to get the optimal augmentation policy </a:t>
            </a:r>
          </a:p>
          <a:p>
            <a:pPr lvl="1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transformation operations</a:t>
            </a:r>
          </a:p>
          <a:p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controller</a:t>
            </a:r>
          </a:p>
          <a:p>
            <a:pPr lvl="1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sub policy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batch, 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 sub policy contains 2 operations, 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 operation has a probability and magnitude.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space 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operations, 10 magnitudes, 11 probabilities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(16*10*11)^2 for a sub policy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(16*10*11)^10  = 2.9*10^32 for a policy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080B8-BB97-1441-855D-F59FD8EF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D2F23F-41DA-48E0-8F60-05F32603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search for all possibilities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pplie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fixed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to training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ImageNet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1FBA7C1D-A459-D042-B801-F883B1CA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660" y="645106"/>
            <a:ext cx="4136139" cy="2698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7DE5D-517E-5043-A656-A16BF79E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48" y="3989829"/>
            <a:ext cx="5451627" cy="2126134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37EEF-17DA-A64C-985F-6C70567CBAE0}"/>
              </a:ext>
            </a:extLst>
          </p:cNvPr>
          <p:cNvSpPr/>
          <p:nvPr/>
        </p:nvSpPr>
        <p:spPr>
          <a:xfrm>
            <a:off x="8108627" y="332921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2F98E-455C-314C-94B1-4EF9C8390282}"/>
              </a:ext>
            </a:extLst>
          </p:cNvPr>
          <p:cNvSpPr/>
          <p:nvPr/>
        </p:nvSpPr>
        <p:spPr>
          <a:xfrm>
            <a:off x="7752642" y="6290795"/>
            <a:ext cx="3115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58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146E-5F6B-C040-895A-F16D1572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00A4-EC43-E849-B236-B65813EB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380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too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costly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(extreme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space)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raining small models on small datasets and subsequently applied to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larger models. 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 task could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sub-optimal results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adjust the regularization strength based on the model and data size</a:t>
            </a:r>
          </a:p>
          <a:p>
            <a:pPr lvl="1"/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GB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ramatically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reduces the search space without the need for a separate proxy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hyperparameters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8891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146E-5F6B-C040-895A-F16D1572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00A4-EC43-E849-B236-B65813EBB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unformal probability 1/K 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</a:p>
          <a:p>
            <a:pPr lvl="3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not,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ptimal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magnitude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depends on the size of both network and training datasets</a:t>
            </a:r>
          </a:p>
          <a:p>
            <a:pPr lvl="2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agnitude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for different operations is not essential.</a:t>
            </a:r>
          </a:p>
          <a:p>
            <a:pPr marL="914400" lvl="2" indent="0"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  <a:p>
            <a:pPr lvl="2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10^2</a:t>
            </a:r>
          </a:p>
          <a:p>
            <a:pPr lvl="2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2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F4D3-A580-6340-A824-936EB07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EECC-8B4F-0B47-8268-1B0B9705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92972"/>
            <a:ext cx="8915400" cy="424091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to increase the robustness of 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less sensitive to texture distortions and focus more 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information.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noises lead to a decline in the accuracy.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versarial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endParaRPr lang="en-GB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enhanced adversarial training scheme which treats adversarial examples as additional examples, to prevent overfitting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uxiliary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isentangle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mixed distributions between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adversarial image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detachable feature maps into separate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domains so that the features are still distinctive in the next layer. </a:t>
            </a:r>
          </a:p>
        </p:txBody>
      </p:sp>
    </p:spTree>
    <p:extLst>
      <p:ext uri="{BB962C8B-B14F-4D97-AF65-F5344CB8AC3E}">
        <p14:creationId xmlns:p14="http://schemas.microsoft.com/office/powerpoint/2010/main" val="138420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39B4D-54D5-1A44-8869-BEE05E4A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map&#10;&#10;Description automatically generated">
            <a:extLst>
              <a:ext uri="{FF2B5EF4-FFF2-40B4-BE49-F238E27FC236}">
                <a16:creationId xmlns:a16="http://schemas.microsoft.com/office/drawing/2014/main" id="{7CDD3EC7-D125-1D48-9566-662B6191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49" y="1524495"/>
            <a:ext cx="5451627" cy="4688399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F6376-0E9A-CE43-A25C-34AD74411D41}"/>
              </a:ext>
            </a:extLst>
          </p:cNvPr>
          <p:cNvSpPr/>
          <p:nvPr/>
        </p:nvSpPr>
        <p:spPr>
          <a:xfrm>
            <a:off x="7277032" y="631436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7116A-20E7-604B-8C1E-6394D68CFF88}"/>
              </a:ext>
            </a:extLst>
          </p:cNvPr>
          <p:cNvSpPr txBox="1"/>
          <p:nvPr/>
        </p:nvSpPr>
        <p:spPr>
          <a:xfrm>
            <a:off x="792819" y="2231417"/>
            <a:ext cx="4827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BNs solves the distribution mismatch of two datasets and guarantee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extracts valuable features from both domains accurately and effectively.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9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2F88E-76DC-094B-B3B6-B01174DF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A9F3-46E5-4B9D-B240-1491A44B3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teacher model on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</a:p>
          <a:p>
            <a:pPr lvl="1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teacher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pseudo labels on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</a:p>
          <a:p>
            <a:pPr lvl="1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 model on the combination of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pseudo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noises</a:t>
            </a:r>
          </a:p>
          <a:p>
            <a:pPr lvl="1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tudent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converts to a teacher model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produce new pseudo labels again.</a:t>
            </a:r>
          </a:p>
          <a:p>
            <a:pPr lvl="1"/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075029-FD9B-A041-9F92-FE516825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171840"/>
            <a:ext cx="5451627" cy="2194279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1AC99-E0D2-994C-9E75-8309115DF4D6}"/>
              </a:ext>
            </a:extLst>
          </p:cNvPr>
          <p:cNvSpPr/>
          <p:nvPr/>
        </p:nvSpPr>
        <p:spPr>
          <a:xfrm>
            <a:off x="7169832" y="4561070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9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B78E-391D-4A47-A3B9-19ECCB73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FF47-5323-BC4B-8A2B-3D323757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767840"/>
            <a:ext cx="8911687" cy="44660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Systematical scaling method for depth, width and resolution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Retinopathy (DR)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sugar level leads to damage of the small vessels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retina.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NHS 2019, 1280 new cases of blindness caused by 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reported each year in England alone, while a further 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people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risk.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rtificially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expand the size of dataset by creating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images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otentially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the robustness of the model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erform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regularization for complex models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6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499C-DC08-2C4F-8744-29403FBB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D625-AAA1-0648-B539-DFCAB9BC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EfficientNet-B5-ns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Student leads to a consistent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of around 0.8% for all model sizes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much 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 between model size and accuracy than prior works.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12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2D2C-2C97-E943-AEBB-A516B15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1BA5-3A15-9945-BBAF-17266D3E9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6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16E5-29E1-4C45-8DD3-3F3703AB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587-1282-C049-B7D7-2FB00B34E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Cifar10/100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predefined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B5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Cifar10/100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00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16E5-29E1-4C45-8DD3-3F3703AB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587-1282-C049-B7D7-2FB00B34E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Proliferative DR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(74%)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14%, 7%, 2% and 2% respectively</a:t>
            </a:r>
          </a:p>
          <a:p>
            <a:pPr lvl="1"/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retina images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from the different models and types of cameras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descriptions of data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may contain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artifacts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 out of focus,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underexposed or overexposed. Like any real-world data set, noise in both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and labels are exists.</a:t>
            </a: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2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2820F-145D-E949-8F7D-877463E2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D79C4E-86F4-45C2-9D1C-B915927D3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4686704" cy="3759253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Sampler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 (0.272, 2.875, 1.327, 8.047, 9.922)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copying the entire class images N times where N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multiples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decimal part, samples the class images with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replacement.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EFDFD-B80F-7B4C-B90A-32C35E37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16" y="3183748"/>
            <a:ext cx="963954" cy="287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9960A-B715-FF46-B7A2-448288A4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37" y="3183748"/>
            <a:ext cx="4728825" cy="2849116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32A29-028D-B949-99C8-CD70DBA5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52" y="1905000"/>
            <a:ext cx="6081210" cy="75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4DCA4F-F763-FA41-AD2B-4C5960376AC7}"/>
              </a:ext>
            </a:extLst>
          </p:cNvPr>
          <p:cNvSpPr txBox="1"/>
          <p:nvPr/>
        </p:nvSpPr>
        <p:spPr>
          <a:xfrm>
            <a:off x="5741892" y="627257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Original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C201-1B2C-7547-A5EE-C4D96ADB2937}"/>
              </a:ext>
            </a:extLst>
          </p:cNvPr>
          <p:cNvSpPr txBox="1"/>
          <p:nvPr/>
        </p:nvSpPr>
        <p:spPr>
          <a:xfrm>
            <a:off x="8912352" y="6314361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RandAugment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A453-F9BB-AA4E-A4CC-269A2D78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010D-9F9C-984D-8CD2-40880D29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8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96AC-C5C4-FE47-AE15-9E3D264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Cifar10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29EA8B-BCDB-1648-A095-43C09062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55956"/>
              </p:ext>
            </p:extLst>
          </p:nvPr>
        </p:nvGraphicFramePr>
        <p:xfrm>
          <a:off x="2589212" y="2157085"/>
          <a:ext cx="8915400" cy="212554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1245441652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33925937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866248698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9931182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615575138"/>
                    </a:ext>
                  </a:extLst>
                </a:gridCol>
              </a:tblGrid>
              <a:tr h="776287">
                <a:tc>
                  <a:txBody>
                    <a:bodyPr/>
                    <a:lstStyle/>
                    <a:p>
                      <a:r>
                        <a:rPr lang="en-US" altLang="zh-CN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Batch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Learning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from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scratch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Transfer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Best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Result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23436"/>
                  </a:ext>
                </a:extLst>
              </a:tr>
              <a:tr h="449754">
                <a:tc>
                  <a:txBody>
                    <a:bodyPr/>
                    <a:lstStyle/>
                    <a:p>
                      <a:r>
                        <a:rPr lang="en-US" altLang="zh-CN"/>
                        <a:t>EfficientNet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B0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effectLst/>
                        </a:rPr>
                        <a:t>0.8593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0.9673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0.981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16624"/>
                  </a:ext>
                </a:extLst>
              </a:tr>
              <a:tr h="4497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EfficientNet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0.8863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0.9769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---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43028"/>
                  </a:ext>
                </a:extLst>
              </a:tr>
              <a:tr h="4497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EfficientNet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0.8662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0.9754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79702"/>
                  </a:ext>
                </a:extLst>
              </a:tr>
            </a:tbl>
          </a:graphicData>
        </a:graphic>
      </p:graphicFrame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7F7A1B7-7536-9749-BB3C-E4711ED48E24}"/>
              </a:ext>
            </a:extLst>
          </p:cNvPr>
          <p:cNvSpPr txBox="1">
            <a:spLocks/>
          </p:cNvSpPr>
          <p:nvPr/>
        </p:nvSpPr>
        <p:spPr>
          <a:xfrm>
            <a:off x="2589212" y="4534719"/>
            <a:ext cx="9038162" cy="180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1.37%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4096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39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96AC-C5C4-FE47-AE15-9E3D264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Cifar100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DFD3-CE48-EF4A-BFD8-EFF5DE9EA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4765124"/>
            <a:ext cx="8915400" cy="1468766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Cifar100 has about 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B5 doesn’t reach 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performance. This is mainly because the batch size.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 size is necessary for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heavily impacts the accuracy of learning from the scratch than transfer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batch size significantly affects the accuracy for DR dataset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06D672-2BD2-8045-A94A-19892B50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82864"/>
              </p:ext>
            </p:extLst>
          </p:nvPr>
        </p:nvGraphicFramePr>
        <p:xfrm>
          <a:off x="2614455" y="2074804"/>
          <a:ext cx="8911685" cy="219784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37">
                  <a:extLst>
                    <a:ext uri="{9D8B030D-6E8A-4147-A177-3AD203B41FA5}">
                      <a16:colId xmlns:a16="http://schemas.microsoft.com/office/drawing/2014/main" val="3710819307"/>
                    </a:ext>
                  </a:extLst>
                </a:gridCol>
                <a:gridCol w="1782337">
                  <a:extLst>
                    <a:ext uri="{9D8B030D-6E8A-4147-A177-3AD203B41FA5}">
                      <a16:colId xmlns:a16="http://schemas.microsoft.com/office/drawing/2014/main" val="317461582"/>
                    </a:ext>
                  </a:extLst>
                </a:gridCol>
                <a:gridCol w="1782337">
                  <a:extLst>
                    <a:ext uri="{9D8B030D-6E8A-4147-A177-3AD203B41FA5}">
                      <a16:colId xmlns:a16="http://schemas.microsoft.com/office/drawing/2014/main" val="2848338020"/>
                    </a:ext>
                  </a:extLst>
                </a:gridCol>
                <a:gridCol w="1782337">
                  <a:extLst>
                    <a:ext uri="{9D8B030D-6E8A-4147-A177-3AD203B41FA5}">
                      <a16:colId xmlns:a16="http://schemas.microsoft.com/office/drawing/2014/main" val="522727473"/>
                    </a:ext>
                  </a:extLst>
                </a:gridCol>
                <a:gridCol w="1782337">
                  <a:extLst>
                    <a:ext uri="{9D8B030D-6E8A-4147-A177-3AD203B41FA5}">
                      <a16:colId xmlns:a16="http://schemas.microsoft.com/office/drawing/2014/main" val="2251730046"/>
                    </a:ext>
                  </a:extLst>
                </a:gridCol>
              </a:tblGrid>
              <a:tr h="580614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Batch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Learning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scratch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Result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3549"/>
                  </a:ext>
                </a:extLst>
              </a:tr>
              <a:tr h="519256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EfficientNet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effectLst/>
                        </a:rPr>
                        <a:t>0.</a:t>
                      </a:r>
                      <a:r>
                        <a:rPr lang="en-US" altLang="zh-CN" sz="1800" kern="1200" dirty="0">
                          <a:effectLst/>
                        </a:rPr>
                        <a:t>5704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0.8810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04843"/>
                  </a:ext>
                </a:extLst>
              </a:tr>
              <a:tr h="5192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EfficientNet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3858"/>
                  </a:ext>
                </a:extLst>
              </a:tr>
              <a:tr h="5192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EfficientNet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0.5294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1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8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D28D-10A9-F346-86F4-CAEB9FA7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DA91-230B-6E43-AB78-2EBF017BB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0" y="4800600"/>
            <a:ext cx="9472612" cy="154357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EfficientNet-B5-ns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ResNeXt-101but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0.62%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E0C374-C145-AC4B-BBC0-4F5C8EF69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90153"/>
              </p:ext>
            </p:extLst>
          </p:nvPr>
        </p:nvGraphicFramePr>
        <p:xfrm>
          <a:off x="2032000" y="1726663"/>
          <a:ext cx="9472612" cy="2865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8153">
                  <a:extLst>
                    <a:ext uri="{9D8B030D-6E8A-4147-A177-3AD203B41FA5}">
                      <a16:colId xmlns:a16="http://schemas.microsoft.com/office/drawing/2014/main" val="2395902890"/>
                    </a:ext>
                  </a:extLst>
                </a:gridCol>
                <a:gridCol w="2368153">
                  <a:extLst>
                    <a:ext uri="{9D8B030D-6E8A-4147-A177-3AD203B41FA5}">
                      <a16:colId xmlns:a16="http://schemas.microsoft.com/office/drawing/2014/main" val="3887317766"/>
                    </a:ext>
                  </a:extLst>
                </a:gridCol>
                <a:gridCol w="2368153">
                  <a:extLst>
                    <a:ext uri="{9D8B030D-6E8A-4147-A177-3AD203B41FA5}">
                      <a16:colId xmlns:a16="http://schemas.microsoft.com/office/drawing/2014/main" val="2384160169"/>
                    </a:ext>
                  </a:extLst>
                </a:gridCol>
                <a:gridCol w="2368153">
                  <a:extLst>
                    <a:ext uri="{9D8B030D-6E8A-4147-A177-3AD203B41FA5}">
                      <a16:colId xmlns:a16="http://schemas.microsoft.com/office/drawing/2014/main" val="1589279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Public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Private test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7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Kaggle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0.8603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0.8496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8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ResNeXt-50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0.8498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0.8404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5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ResNeXt</a:t>
                      </a:r>
                      <a:r>
                        <a:rPr lang="en-GB" dirty="0"/>
                        <a:t>-</a:t>
                      </a:r>
                      <a:r>
                        <a:rPr lang="en-US" altLang="zh-CN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3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0.8452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7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EfficientNet-B5-ap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</a:t>
                      </a:r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0.845</a:t>
                      </a:r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0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EfficientNet-B5-ns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0.8708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9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518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69E0B-0EAB-064D-BEBE-859A5AD2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290500"/>
            <a:ext cx="8261912" cy="6940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406CB-1682-644D-A9AB-9F585267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00" y="1275053"/>
            <a:ext cx="4872800" cy="503648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6A7FFA-BCA9-AB49-B663-5059CF14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56" y="1275053"/>
            <a:ext cx="4872799" cy="5036484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7A9CE-8172-764E-923D-BA2D61DFDE03}"/>
              </a:ext>
            </a:extLst>
          </p:cNvPr>
          <p:cNvSpPr txBox="1"/>
          <p:nvPr/>
        </p:nvSpPr>
        <p:spPr>
          <a:xfrm>
            <a:off x="2436751" y="6382834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EfficientNet-B5-ns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A5649-1D86-CF40-8265-65DE20C50329}"/>
              </a:ext>
            </a:extLst>
          </p:cNvPr>
          <p:cNvSpPr txBox="1"/>
          <p:nvPr/>
        </p:nvSpPr>
        <p:spPr>
          <a:xfrm>
            <a:off x="8913574" y="6397728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ResNeXt-101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1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B38-6DC5-F041-8957-B1F6A2B0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D963-0624-284E-93FA-D3800564B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onstruct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 model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experiment 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 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chieving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high 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Diabetic Retinopathy (DR) dataset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Efficient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llenges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training techniques are not suitable for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mbalanc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classes and noises in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dataset are the challenges for the training.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8F6D-93B6-1E47-86CD-4886B5BA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8DDB-8529-2B4D-B381-9CD7160B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EfficientNet-B5-ns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Proliferative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categories(With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3.68%,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5.83%,10.97%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DR(Drop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3.91%)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section.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208E03D-343F-1647-B4AB-25CAD8D7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35" y="3634740"/>
            <a:ext cx="3222978" cy="22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E8D9-E1A9-E047-A3AE-CE37975B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5" y="413617"/>
            <a:ext cx="8911687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4E71B270-56EB-4841-A8D0-CA38FCD7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85" y="1122737"/>
            <a:ext cx="4137503" cy="5204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C75D66-8D86-D94D-86EF-564D7D10BEDA}"/>
              </a:ext>
            </a:extLst>
          </p:cNvPr>
          <p:cNvSpPr txBox="1"/>
          <p:nvPr/>
        </p:nvSpPr>
        <p:spPr>
          <a:xfrm>
            <a:off x="3161030" y="6327145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ResNet-101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D3D202-FD45-9140-8DF8-CB34530CFEEC}"/>
              </a:ext>
            </a:extLst>
          </p:cNvPr>
          <p:cNvSpPr txBox="1"/>
          <p:nvPr/>
        </p:nvSpPr>
        <p:spPr>
          <a:xfrm>
            <a:off x="8051800" y="632714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EfficientNet-B5-ns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5F600A-8EB7-654E-B9B5-6CE4D37D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79" y="1122737"/>
            <a:ext cx="4134093" cy="52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20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153D-1733-034D-BE28-CB7C97E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83" y="624110"/>
            <a:ext cx="9863141" cy="881961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DB44-E690-1D42-A9BA-F005E3C9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714" y="1701158"/>
            <a:ext cx="5322956" cy="295530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RandAugment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BalancedSampler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7E78D-01A3-1244-96C6-C23C8402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49146"/>
              </p:ext>
            </p:extLst>
          </p:nvPr>
        </p:nvGraphicFramePr>
        <p:xfrm>
          <a:off x="1298715" y="4656462"/>
          <a:ext cx="532295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9185">
                  <a:extLst>
                    <a:ext uri="{9D8B030D-6E8A-4147-A177-3AD203B41FA5}">
                      <a16:colId xmlns:a16="http://schemas.microsoft.com/office/drawing/2014/main" val="179218347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977688188"/>
                    </a:ext>
                  </a:extLst>
                </a:gridCol>
                <a:gridCol w="1744872">
                  <a:extLst>
                    <a:ext uri="{9D8B030D-6E8A-4147-A177-3AD203B41FA5}">
                      <a16:colId xmlns:a16="http://schemas.microsoft.com/office/drawing/2014/main" val="4196805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Public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Private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949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0.7847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8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EfficientNet-B5-ap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8174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0.8057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8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EfficientNet-B5-ns</a:t>
                      </a:r>
                      <a:r>
                        <a:rPr lang="zh-CN" altLang="en-US" dirty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8284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0.8160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4595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840957-F85A-4B40-92A4-AF4DC4B4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631322"/>
            <a:ext cx="4872722" cy="5043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29802-2B33-794E-BBA1-B3DF1538FDCD}"/>
              </a:ext>
            </a:extLst>
          </p:cNvPr>
          <p:cNvSpPr txBox="1"/>
          <p:nvPr/>
        </p:nvSpPr>
        <p:spPr>
          <a:xfrm>
            <a:off x="1461553" y="6596390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* </a:t>
            </a:r>
            <a:r>
              <a:rPr lang="en-US" altLang="zh-CN" sz="1100" dirty="0"/>
              <a:t>Latest</a:t>
            </a:r>
            <a:r>
              <a:rPr lang="zh-CN" altLang="en-US" sz="1100" dirty="0"/>
              <a:t> </a:t>
            </a:r>
            <a:r>
              <a:rPr lang="en-US" altLang="zh-CN" sz="1100" dirty="0"/>
              <a:t>Results</a:t>
            </a:r>
            <a:r>
              <a:rPr lang="zh-CN" altLang="en-US" sz="1100" dirty="0"/>
              <a:t> </a:t>
            </a:r>
            <a:r>
              <a:rPr lang="en-US" altLang="zh-CN" sz="1100" dirty="0"/>
              <a:t>not</a:t>
            </a:r>
            <a:r>
              <a:rPr lang="zh-CN" altLang="en-US" sz="1100" dirty="0"/>
              <a:t> </a:t>
            </a:r>
            <a:r>
              <a:rPr lang="en-US" altLang="zh-CN" sz="1100" dirty="0"/>
              <a:t>in</a:t>
            </a:r>
            <a:r>
              <a:rPr lang="zh-CN" altLang="en-US" sz="1100" dirty="0"/>
              <a:t> </a:t>
            </a:r>
            <a:r>
              <a:rPr lang="en-US" altLang="zh-CN" sz="1100" dirty="0"/>
              <a:t>the</a:t>
            </a:r>
            <a:r>
              <a:rPr lang="zh-CN" altLang="en-US" sz="1100" dirty="0"/>
              <a:t> </a:t>
            </a:r>
            <a:r>
              <a:rPr lang="en-US" altLang="zh-CN" sz="1100" dirty="0"/>
              <a:t>report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7373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CD28-AB54-9A41-BDB1-94914837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6542-5CEE-BF48-8B03-132D3DE4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61" y="1636378"/>
            <a:ext cx="6161309" cy="377762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Aptos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diabetic retinopathy with the same five labels.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3662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imbalanced, which has No DR (49.29%)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DR (10.10%), Moderate DR (27.28%) Severe DR (5.27%)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Poliferative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(8.06%).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A3F71-69A6-0440-BE77-77329165F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28931"/>
              </p:ext>
            </p:extLst>
          </p:nvPr>
        </p:nvGraphicFramePr>
        <p:xfrm>
          <a:off x="998994" y="4942908"/>
          <a:ext cx="532295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1478">
                  <a:extLst>
                    <a:ext uri="{9D8B030D-6E8A-4147-A177-3AD203B41FA5}">
                      <a16:colId xmlns:a16="http://schemas.microsoft.com/office/drawing/2014/main" val="1792183470"/>
                    </a:ext>
                  </a:extLst>
                </a:gridCol>
                <a:gridCol w="2661478">
                  <a:extLst>
                    <a:ext uri="{9D8B030D-6E8A-4147-A177-3AD203B41FA5}">
                      <a16:colId xmlns:a16="http://schemas.microsoft.com/office/drawing/2014/main" val="3977688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5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8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EfficientNet-B5-ap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8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EfficientNet-B5-ns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459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130D89C-29CD-0145-B264-1B8FC922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444000"/>
            <a:ext cx="5142521" cy="53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24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E9A0-DA82-9B48-97D3-5F648D10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B49C-CE16-3743-8B78-09EDD27DA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</a:p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EfficientNet-B5-ns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onsidering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Mild DR class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600514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926F-D1DC-334E-9054-C58899B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EAC1-B4D3-154D-8991-1A7B6167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168" y="1438656"/>
            <a:ext cx="10541444" cy="4795234"/>
          </a:xfrm>
        </p:spPr>
        <p:txBody>
          <a:bodyPr>
            <a:no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He, K., Zhang, X., Ren, S. and Sun, J. (2016), Deep residual learning for image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Doll´ar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Tu, Z. and He, K. (2017), Aggregated residual transformations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deep neural networks,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Hu, J., Shen, L. and Sun, G. (2018), Squeeze-and-excitation networks, in ‘Proceedings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IEEE conference on computer vision and pattern recognition’,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Zoph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Vasudevan, V.,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Shlens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and Le, Q. V. (2018), Learning transferable architectures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scalable image recognition,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Tan, M., Chen, B., Pang, R., Vasudevan, V., Sandler, M., Howard, A. and Le, Q. V.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(2019),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Mnasnet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Platform-aware neural architecture search for mobile,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Ramachandran, P.,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Zoph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and Le, Q. V. (2017), ‘Searching for activation functions’,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arXiv:1710.05941 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Tan, M. and Le, Q. V. (2019), ‘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Rethinking model scaling for convolutional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networks’,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arXiv:1905.11946 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Cubuk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D.,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Zoph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Mane, D., Vasudevan, V. and Le, Q. V. (2019),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augmentation strategies from data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Tan, M., Gong, B., Wang, J., Yuille, A. and Le, Q. V. (2019), ‘Adversarial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improve image recognition’,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arXiv:1911.09665 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Q.,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Hovy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Luong, M.-T. and Le, Q. V. (2019), ‘Self-training with noisy student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classification’,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arXiv:1911.04252 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APTOS 2019 Blindness Detection (2019).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www.kaggle.com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/c/aptos2019-blindness-detection/overview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2F41-B26C-6B4B-BC94-E02BD835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6650-C093-0A4D-92AD-A6DC39F89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1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C2F-B165-FC42-A56A-C3042846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C92F54-F088-43FD-9239-6A25C773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2133600"/>
            <a:ext cx="5227320" cy="377762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vanishing/exploration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</a:p>
          <a:p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layer.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added.</a:t>
            </a:r>
          </a:p>
          <a:p>
            <a:pPr lvl="1"/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4C496-A54E-234A-AC9F-5186EF3932FC}"/>
              </a:ext>
            </a:extLst>
          </p:cNvPr>
          <p:cNvSpPr txBox="1"/>
          <p:nvPr/>
        </p:nvSpPr>
        <p:spPr>
          <a:xfrm>
            <a:off x="6677702" y="5300978"/>
            <a:ext cx="453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shortcut.[1]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3A982-2784-C944-995A-DDBCDEF1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6683"/>
            <a:ext cx="5438021" cy="28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C2F-B165-FC42-A56A-C3042846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B1894-7FE4-394E-8C4D-7CDCE736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048" y="1597152"/>
            <a:ext cx="4949952" cy="49703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(Left)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endParaRPr lang="en-US" altLang="zh-CN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(Right)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dimension: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cardinality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GB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ResNeXt-50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32x4d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ResNeXt-101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32x8d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15095-3EC0-1A47-965B-9226C90B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5128"/>
            <a:ext cx="5456433" cy="25236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05CAAB9-EABA-2948-8CEA-116BAE2D6933}"/>
              </a:ext>
            </a:extLst>
          </p:cNvPr>
          <p:cNvSpPr txBox="1">
            <a:spLocks/>
          </p:cNvSpPr>
          <p:nvPr/>
        </p:nvSpPr>
        <p:spPr>
          <a:xfrm>
            <a:off x="6665977" y="4676270"/>
            <a:ext cx="2880359" cy="175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26865D2-58BD-F94D-AA27-476D0C14570C}"/>
              </a:ext>
            </a:extLst>
          </p:cNvPr>
          <p:cNvSpPr txBox="1">
            <a:spLocks/>
          </p:cNvSpPr>
          <p:nvPr/>
        </p:nvSpPr>
        <p:spPr>
          <a:xfrm>
            <a:off x="6506962" y="4676270"/>
            <a:ext cx="4949952" cy="209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(groups)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 path performs a non-linear transformation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to a complex transformation.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Cardinality is divisible by input and output channels</a:t>
            </a:r>
          </a:p>
          <a:p>
            <a:pPr>
              <a:lnSpc>
                <a:spcPct val="9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1D97-80EF-A94F-9994-884FC1785982}"/>
              </a:ext>
            </a:extLst>
          </p:cNvPr>
          <p:cNvSpPr txBox="1"/>
          <p:nvPr/>
        </p:nvSpPr>
        <p:spPr>
          <a:xfrm>
            <a:off x="7956625" y="4187372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6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C2F-B165-FC42-A56A-C3042846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9640-16DC-F640-8C4A-180579DC3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494" y="1548384"/>
            <a:ext cx="9741408" cy="4685506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and embedded devices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expensive.</a:t>
            </a:r>
          </a:p>
          <a:p>
            <a:pPr lvl="1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</a:t>
            </a:r>
          </a:p>
          <a:p>
            <a:pPr lvl="2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/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Pointwise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</a:p>
          <a:p>
            <a:pPr lvl="3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acrifice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small amount of accuracy but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reduce the computational time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1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5A57-7B59-614C-B31C-F5BD68AB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E51B-A563-3E4D-A8A7-E202379E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nverted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residual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combines a residual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good at preserve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in the high dimension.</a:t>
            </a:r>
          </a:p>
          <a:p>
            <a:pPr lvl="2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897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2782</Words>
  <Application>Microsoft Macintosh PowerPoint</Application>
  <PresentationFormat>Widescreen</PresentationFormat>
  <Paragraphs>512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Century Gothic</vt:lpstr>
      <vt:lpstr>Times New Roman</vt:lpstr>
      <vt:lpstr>Wingdings 3</vt:lpstr>
      <vt:lpstr>Wisp</vt:lpstr>
      <vt:lpstr>EfficientNet with RandAugment  for Diabetic Retinopathy Detection</vt:lpstr>
      <vt:lpstr>Outlines</vt:lpstr>
      <vt:lpstr>Introduction</vt:lpstr>
      <vt:lpstr>Objectives &amp; challenges</vt:lpstr>
      <vt:lpstr>Background</vt:lpstr>
      <vt:lpstr>ResNet &amp; ResNeXt</vt:lpstr>
      <vt:lpstr>ResNet &amp; ResNeXt</vt:lpstr>
      <vt:lpstr>MobileNet V1 &amp; V2</vt:lpstr>
      <vt:lpstr>MobileNet V1 &amp; V2</vt:lpstr>
      <vt:lpstr>ResNet &amp; MobileNet V1&amp; V2</vt:lpstr>
      <vt:lpstr>Squeeze and Excitation (SE) layer</vt:lpstr>
      <vt:lpstr>NasNet &amp; MNasNet</vt:lpstr>
      <vt:lpstr>PowerPoint Presentation</vt:lpstr>
      <vt:lpstr>NasNet &amp; MNasNet</vt:lpstr>
      <vt:lpstr>PowerPoint Presentation</vt:lpstr>
      <vt:lpstr>Swish</vt:lpstr>
      <vt:lpstr>         Swish</vt:lpstr>
      <vt:lpstr>EfficientNet</vt:lpstr>
      <vt:lpstr>EfficientNet</vt:lpstr>
      <vt:lpstr>EfficientNet</vt:lpstr>
      <vt:lpstr>EfficientNet</vt:lpstr>
      <vt:lpstr>EfficientNet</vt:lpstr>
      <vt:lpstr>AutoAugment</vt:lpstr>
      <vt:lpstr>AutoAugment</vt:lpstr>
      <vt:lpstr>RandAugment</vt:lpstr>
      <vt:lpstr>RandAugment</vt:lpstr>
      <vt:lpstr>Adversarial Propagation</vt:lpstr>
      <vt:lpstr>Adversarial Propagation</vt:lpstr>
      <vt:lpstr>Self training with noise student</vt:lpstr>
      <vt:lpstr>Self training with noise student</vt:lpstr>
      <vt:lpstr>Implementation</vt:lpstr>
      <vt:lpstr>Cifar</vt:lpstr>
      <vt:lpstr>DR dataset</vt:lpstr>
      <vt:lpstr>DR dataset</vt:lpstr>
      <vt:lpstr>Experiment Result</vt:lpstr>
      <vt:lpstr>Cifar10</vt:lpstr>
      <vt:lpstr>Cifar100</vt:lpstr>
      <vt:lpstr>EfficientNets without BalancedSampler</vt:lpstr>
      <vt:lpstr>EfficientNets without BalancedSampler</vt:lpstr>
      <vt:lpstr>EfficientNets without BalancedSampler</vt:lpstr>
      <vt:lpstr>Precision &amp; recall curve</vt:lpstr>
      <vt:lpstr>EfficientNets with BalancedSampler and RA</vt:lpstr>
      <vt:lpstr>EfficientNets with other DR dataset</vt:lpstr>
      <vt:lpstr>Conclusions &amp;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EfficientNet with RandAugment  for Diabetic Retinopathy Detection</dc:title>
  <dc:creator>Song, Yurun</dc:creator>
  <cp:lastModifiedBy>Song, Yurun</cp:lastModifiedBy>
  <cp:revision>3</cp:revision>
  <dcterms:created xsi:type="dcterms:W3CDTF">2020-05-07T11:20:11Z</dcterms:created>
  <dcterms:modified xsi:type="dcterms:W3CDTF">2020-05-07T11:27:20Z</dcterms:modified>
</cp:coreProperties>
</file>